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307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321" r:id="rId18"/>
    <p:sldId id="322" r:id="rId19"/>
    <p:sldId id="323" r:id="rId20"/>
    <p:sldId id="324" r:id="rId21"/>
    <p:sldId id="325" r:id="rId22"/>
    <p:sldId id="326" r:id="rId23"/>
    <p:sldId id="327" r:id="rId24"/>
    <p:sldId id="328" r:id="rId25"/>
    <p:sldId id="329" r:id="rId26"/>
    <p:sldId id="330" r:id="rId27"/>
    <p:sldId id="331" r:id="rId28"/>
    <p:sldId id="332" r:id="rId29"/>
    <p:sldId id="333" r:id="rId30"/>
    <p:sldId id="334" r:id="rId31"/>
    <p:sldId id="335" r:id="rId32"/>
    <p:sldId id="336" r:id="rId33"/>
    <p:sldId id="337" r:id="rId34"/>
    <p:sldId id="338" r:id="rId35"/>
    <p:sldId id="339" r:id="rId36"/>
    <p:sldId id="340" r:id="rId37"/>
    <p:sldId id="341" r:id="rId38"/>
    <p:sldId id="343" r:id="rId39"/>
    <p:sldId id="344" r:id="rId40"/>
    <p:sldId id="345" r:id="rId41"/>
    <p:sldId id="346" r:id="rId42"/>
    <p:sldId id="347" r:id="rId43"/>
    <p:sldId id="342" r:id="rId44"/>
    <p:sldId id="306" r:id="rId4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yn Cook-Ritchie" userId="bd6a7c089da4cdc9" providerId="LiveId" clId="{6BBCE5C1-CA90-4BF3-9775-CECCDDA8CADA}"/>
    <pc:docChg chg="modSld">
      <pc:chgData name="Robyn Cook-Ritchie" userId="bd6a7c089da4cdc9" providerId="LiveId" clId="{6BBCE5C1-CA90-4BF3-9775-CECCDDA8CADA}" dt="2023-02-21T20:08:00.796" v="36" actId="1076"/>
      <pc:docMkLst>
        <pc:docMk/>
      </pc:docMkLst>
      <pc:sldChg chg="modSp mod">
        <pc:chgData name="Robyn Cook-Ritchie" userId="bd6a7c089da4cdc9" providerId="LiveId" clId="{6BBCE5C1-CA90-4BF3-9775-CECCDDA8CADA}" dt="2023-02-21T20:05:45.133" v="3" actId="1076"/>
        <pc:sldMkLst>
          <pc:docMk/>
          <pc:sldMk cId="4137513771" sldId="257"/>
        </pc:sldMkLst>
        <pc:spChg chg="mod">
          <ac:chgData name="Robyn Cook-Ritchie" userId="bd6a7c089da4cdc9" providerId="LiveId" clId="{6BBCE5C1-CA90-4BF3-9775-CECCDDA8CADA}" dt="2023-02-21T20:05:41.128" v="2" actId="1076"/>
          <ac:spMkLst>
            <pc:docMk/>
            <pc:sldMk cId="4137513771" sldId="257"/>
            <ac:spMk id="2" creationId="{00000000-0000-0000-0000-000000000000}"/>
          </ac:spMkLst>
        </pc:spChg>
        <pc:spChg chg="mod">
          <ac:chgData name="Robyn Cook-Ritchie" userId="bd6a7c089da4cdc9" providerId="LiveId" clId="{6BBCE5C1-CA90-4BF3-9775-CECCDDA8CADA}" dt="2023-02-21T20:05:39.198" v="1" actId="1076"/>
          <ac:spMkLst>
            <pc:docMk/>
            <pc:sldMk cId="4137513771" sldId="257"/>
            <ac:spMk id="3" creationId="{00000000-0000-0000-0000-000000000000}"/>
          </ac:spMkLst>
        </pc:spChg>
        <pc:graphicFrameChg chg="mod">
          <ac:chgData name="Robyn Cook-Ritchie" userId="bd6a7c089da4cdc9" providerId="LiveId" clId="{6BBCE5C1-CA90-4BF3-9775-CECCDDA8CADA}" dt="2023-02-21T20:05:45.133" v="3" actId="1076"/>
          <ac:graphicFrameMkLst>
            <pc:docMk/>
            <pc:sldMk cId="4137513771" sldId="257"/>
            <ac:graphicFrameMk id="4" creationId="{00000000-0000-0000-0000-000000000000}"/>
          </ac:graphicFrameMkLst>
        </pc:graphicFrameChg>
      </pc:sldChg>
      <pc:sldChg chg="modSp mod">
        <pc:chgData name="Robyn Cook-Ritchie" userId="bd6a7c089da4cdc9" providerId="LiveId" clId="{6BBCE5C1-CA90-4BF3-9775-CECCDDA8CADA}" dt="2023-02-21T20:05:53.947" v="8" actId="20577"/>
        <pc:sldMkLst>
          <pc:docMk/>
          <pc:sldMk cId="1322910353" sldId="307"/>
        </pc:sldMkLst>
        <pc:spChg chg="mod">
          <ac:chgData name="Robyn Cook-Ritchie" userId="bd6a7c089da4cdc9" providerId="LiveId" clId="{6BBCE5C1-CA90-4BF3-9775-CECCDDA8CADA}" dt="2023-02-21T20:05:49.708" v="5" actId="1076"/>
          <ac:spMkLst>
            <pc:docMk/>
            <pc:sldMk cId="1322910353" sldId="307"/>
            <ac:spMk id="2" creationId="{00000000-0000-0000-0000-000000000000}"/>
          </ac:spMkLst>
        </pc:spChg>
        <pc:spChg chg="mod">
          <ac:chgData name="Robyn Cook-Ritchie" userId="bd6a7c089da4cdc9" providerId="LiveId" clId="{6BBCE5C1-CA90-4BF3-9775-CECCDDA8CADA}" dt="2023-02-21T20:05:53.947" v="8" actId="20577"/>
          <ac:spMkLst>
            <pc:docMk/>
            <pc:sldMk cId="1322910353" sldId="307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6BBCE5C1-CA90-4BF3-9775-CECCDDA8CADA}" dt="2023-02-21T20:06:00.240" v="9" actId="12"/>
        <pc:sldMkLst>
          <pc:docMk/>
          <pc:sldMk cId="4120895606" sldId="309"/>
        </pc:sldMkLst>
        <pc:spChg chg="mod">
          <ac:chgData name="Robyn Cook-Ritchie" userId="bd6a7c089da4cdc9" providerId="LiveId" clId="{6BBCE5C1-CA90-4BF3-9775-CECCDDA8CADA}" dt="2023-02-21T20:06:00.240" v="9" actId="12"/>
          <ac:spMkLst>
            <pc:docMk/>
            <pc:sldMk cId="4120895606" sldId="309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6BBCE5C1-CA90-4BF3-9775-CECCDDA8CADA}" dt="2023-02-21T20:06:04.448" v="10" actId="12"/>
        <pc:sldMkLst>
          <pc:docMk/>
          <pc:sldMk cId="2779799419" sldId="310"/>
        </pc:sldMkLst>
        <pc:spChg chg="mod">
          <ac:chgData name="Robyn Cook-Ritchie" userId="bd6a7c089da4cdc9" providerId="LiveId" clId="{6BBCE5C1-CA90-4BF3-9775-CECCDDA8CADA}" dt="2023-02-21T20:06:04.448" v="10" actId="12"/>
          <ac:spMkLst>
            <pc:docMk/>
            <pc:sldMk cId="2779799419" sldId="310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6BBCE5C1-CA90-4BF3-9775-CECCDDA8CADA}" dt="2023-02-21T20:06:20.338" v="11" actId="20577"/>
        <pc:sldMkLst>
          <pc:docMk/>
          <pc:sldMk cId="3988590590" sldId="314"/>
        </pc:sldMkLst>
        <pc:spChg chg="mod">
          <ac:chgData name="Robyn Cook-Ritchie" userId="bd6a7c089da4cdc9" providerId="LiveId" clId="{6BBCE5C1-CA90-4BF3-9775-CECCDDA8CADA}" dt="2023-02-21T20:06:20.338" v="11" actId="20577"/>
          <ac:spMkLst>
            <pc:docMk/>
            <pc:sldMk cId="3988590590" sldId="314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6BBCE5C1-CA90-4BF3-9775-CECCDDA8CADA}" dt="2023-02-21T20:06:28.437" v="12" actId="12"/>
        <pc:sldMkLst>
          <pc:docMk/>
          <pc:sldMk cId="892435672" sldId="318"/>
        </pc:sldMkLst>
        <pc:spChg chg="mod">
          <ac:chgData name="Robyn Cook-Ritchie" userId="bd6a7c089da4cdc9" providerId="LiveId" clId="{6BBCE5C1-CA90-4BF3-9775-CECCDDA8CADA}" dt="2023-02-21T20:06:28.437" v="12" actId="12"/>
          <ac:spMkLst>
            <pc:docMk/>
            <pc:sldMk cId="892435672" sldId="318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6BBCE5C1-CA90-4BF3-9775-CECCDDA8CADA}" dt="2023-02-21T20:06:32.355" v="13" actId="12"/>
        <pc:sldMkLst>
          <pc:docMk/>
          <pc:sldMk cId="2851894222" sldId="321"/>
        </pc:sldMkLst>
        <pc:spChg chg="mod">
          <ac:chgData name="Robyn Cook-Ritchie" userId="bd6a7c089da4cdc9" providerId="LiveId" clId="{6BBCE5C1-CA90-4BF3-9775-CECCDDA8CADA}" dt="2023-02-21T20:06:32.355" v="13" actId="12"/>
          <ac:spMkLst>
            <pc:docMk/>
            <pc:sldMk cId="2851894222" sldId="321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6BBCE5C1-CA90-4BF3-9775-CECCDDA8CADA}" dt="2023-02-21T20:06:35.674" v="14" actId="12"/>
        <pc:sldMkLst>
          <pc:docMk/>
          <pc:sldMk cId="1642379627" sldId="322"/>
        </pc:sldMkLst>
        <pc:spChg chg="mod">
          <ac:chgData name="Robyn Cook-Ritchie" userId="bd6a7c089da4cdc9" providerId="LiveId" clId="{6BBCE5C1-CA90-4BF3-9775-CECCDDA8CADA}" dt="2023-02-21T20:06:35.674" v="14" actId="12"/>
          <ac:spMkLst>
            <pc:docMk/>
            <pc:sldMk cId="1642379627" sldId="322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6BBCE5C1-CA90-4BF3-9775-CECCDDA8CADA}" dt="2023-02-21T20:06:41.531" v="16" actId="1076"/>
        <pc:sldMkLst>
          <pc:docMk/>
          <pc:sldMk cId="384192520" sldId="323"/>
        </pc:sldMkLst>
        <pc:spChg chg="mod">
          <ac:chgData name="Robyn Cook-Ritchie" userId="bd6a7c089da4cdc9" providerId="LiveId" clId="{6BBCE5C1-CA90-4BF3-9775-CECCDDA8CADA}" dt="2023-02-21T20:06:41.531" v="16" actId="1076"/>
          <ac:spMkLst>
            <pc:docMk/>
            <pc:sldMk cId="384192520" sldId="323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6BBCE5C1-CA90-4BF3-9775-CECCDDA8CADA}" dt="2023-02-21T20:06:47.556" v="17" actId="12"/>
        <pc:sldMkLst>
          <pc:docMk/>
          <pc:sldMk cId="1438952875" sldId="326"/>
        </pc:sldMkLst>
        <pc:spChg chg="mod">
          <ac:chgData name="Robyn Cook-Ritchie" userId="bd6a7c089da4cdc9" providerId="LiveId" clId="{6BBCE5C1-CA90-4BF3-9775-CECCDDA8CADA}" dt="2023-02-21T20:06:47.556" v="17" actId="12"/>
          <ac:spMkLst>
            <pc:docMk/>
            <pc:sldMk cId="1438952875" sldId="326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6BBCE5C1-CA90-4BF3-9775-CECCDDA8CADA}" dt="2023-02-21T20:06:51.791" v="18" actId="12"/>
        <pc:sldMkLst>
          <pc:docMk/>
          <pc:sldMk cId="2148851230" sldId="328"/>
        </pc:sldMkLst>
        <pc:spChg chg="mod">
          <ac:chgData name="Robyn Cook-Ritchie" userId="bd6a7c089da4cdc9" providerId="LiveId" clId="{6BBCE5C1-CA90-4BF3-9775-CECCDDA8CADA}" dt="2023-02-21T20:06:51.791" v="18" actId="12"/>
          <ac:spMkLst>
            <pc:docMk/>
            <pc:sldMk cId="2148851230" sldId="328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6BBCE5C1-CA90-4BF3-9775-CECCDDA8CADA}" dt="2023-02-21T20:06:56.491" v="19" actId="12"/>
        <pc:sldMkLst>
          <pc:docMk/>
          <pc:sldMk cId="389566099" sldId="331"/>
        </pc:sldMkLst>
        <pc:spChg chg="mod">
          <ac:chgData name="Robyn Cook-Ritchie" userId="bd6a7c089da4cdc9" providerId="LiveId" clId="{6BBCE5C1-CA90-4BF3-9775-CECCDDA8CADA}" dt="2023-02-21T20:06:56.491" v="19" actId="12"/>
          <ac:spMkLst>
            <pc:docMk/>
            <pc:sldMk cId="389566099" sldId="331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6BBCE5C1-CA90-4BF3-9775-CECCDDA8CADA}" dt="2023-02-21T20:07:03.314" v="20" actId="12"/>
        <pc:sldMkLst>
          <pc:docMk/>
          <pc:sldMk cId="410051814" sldId="334"/>
        </pc:sldMkLst>
        <pc:spChg chg="mod">
          <ac:chgData name="Robyn Cook-Ritchie" userId="bd6a7c089da4cdc9" providerId="LiveId" clId="{6BBCE5C1-CA90-4BF3-9775-CECCDDA8CADA}" dt="2023-02-21T20:07:03.314" v="20" actId="12"/>
          <ac:spMkLst>
            <pc:docMk/>
            <pc:sldMk cId="410051814" sldId="334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6BBCE5C1-CA90-4BF3-9775-CECCDDA8CADA}" dt="2023-02-21T20:07:06.799" v="21" actId="12"/>
        <pc:sldMkLst>
          <pc:docMk/>
          <pc:sldMk cId="1468470638" sldId="335"/>
        </pc:sldMkLst>
        <pc:spChg chg="mod">
          <ac:chgData name="Robyn Cook-Ritchie" userId="bd6a7c089da4cdc9" providerId="LiveId" clId="{6BBCE5C1-CA90-4BF3-9775-CECCDDA8CADA}" dt="2023-02-21T20:07:06.799" v="21" actId="12"/>
          <ac:spMkLst>
            <pc:docMk/>
            <pc:sldMk cId="1468470638" sldId="335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6BBCE5C1-CA90-4BF3-9775-CECCDDA8CADA}" dt="2023-02-21T20:07:11.428" v="22" actId="12"/>
        <pc:sldMkLst>
          <pc:docMk/>
          <pc:sldMk cId="2516143906" sldId="336"/>
        </pc:sldMkLst>
        <pc:spChg chg="mod">
          <ac:chgData name="Robyn Cook-Ritchie" userId="bd6a7c089da4cdc9" providerId="LiveId" clId="{6BBCE5C1-CA90-4BF3-9775-CECCDDA8CADA}" dt="2023-02-21T20:07:11.428" v="22" actId="12"/>
          <ac:spMkLst>
            <pc:docMk/>
            <pc:sldMk cId="2516143906" sldId="336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6BBCE5C1-CA90-4BF3-9775-CECCDDA8CADA}" dt="2023-02-21T20:07:14.937" v="23" actId="12"/>
        <pc:sldMkLst>
          <pc:docMk/>
          <pc:sldMk cId="3068561827" sldId="337"/>
        </pc:sldMkLst>
        <pc:spChg chg="mod">
          <ac:chgData name="Robyn Cook-Ritchie" userId="bd6a7c089da4cdc9" providerId="LiveId" clId="{6BBCE5C1-CA90-4BF3-9775-CECCDDA8CADA}" dt="2023-02-21T20:07:14.937" v="23" actId="12"/>
          <ac:spMkLst>
            <pc:docMk/>
            <pc:sldMk cId="3068561827" sldId="337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6BBCE5C1-CA90-4BF3-9775-CECCDDA8CADA}" dt="2023-02-21T20:07:18.087" v="24" actId="12"/>
        <pc:sldMkLst>
          <pc:docMk/>
          <pc:sldMk cId="1577919248" sldId="338"/>
        </pc:sldMkLst>
        <pc:spChg chg="mod">
          <ac:chgData name="Robyn Cook-Ritchie" userId="bd6a7c089da4cdc9" providerId="LiveId" clId="{6BBCE5C1-CA90-4BF3-9775-CECCDDA8CADA}" dt="2023-02-21T20:07:18.087" v="24" actId="12"/>
          <ac:spMkLst>
            <pc:docMk/>
            <pc:sldMk cId="1577919248" sldId="338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6BBCE5C1-CA90-4BF3-9775-CECCDDA8CADA}" dt="2023-02-21T20:07:23.917" v="26" actId="12"/>
        <pc:sldMkLst>
          <pc:docMk/>
          <pc:sldMk cId="3643116556" sldId="339"/>
        </pc:sldMkLst>
        <pc:spChg chg="mod">
          <ac:chgData name="Robyn Cook-Ritchie" userId="bd6a7c089da4cdc9" providerId="LiveId" clId="{6BBCE5C1-CA90-4BF3-9775-CECCDDA8CADA}" dt="2023-02-21T20:07:23.917" v="26" actId="12"/>
          <ac:spMkLst>
            <pc:docMk/>
            <pc:sldMk cId="3643116556" sldId="339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6BBCE5C1-CA90-4BF3-9775-CECCDDA8CADA}" dt="2023-02-21T20:07:29.669" v="28" actId="1076"/>
        <pc:sldMkLst>
          <pc:docMk/>
          <pc:sldMk cId="551472973" sldId="340"/>
        </pc:sldMkLst>
        <pc:spChg chg="mod">
          <ac:chgData name="Robyn Cook-Ritchie" userId="bd6a7c089da4cdc9" providerId="LiveId" clId="{6BBCE5C1-CA90-4BF3-9775-CECCDDA8CADA}" dt="2023-02-21T20:07:29.669" v="28" actId="1076"/>
          <ac:spMkLst>
            <pc:docMk/>
            <pc:sldMk cId="551472973" sldId="340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6BBCE5C1-CA90-4BF3-9775-CECCDDA8CADA}" dt="2023-02-21T20:07:35.708" v="29" actId="20577"/>
        <pc:sldMkLst>
          <pc:docMk/>
          <pc:sldMk cId="1891831256" sldId="341"/>
        </pc:sldMkLst>
        <pc:spChg chg="mod">
          <ac:chgData name="Robyn Cook-Ritchie" userId="bd6a7c089da4cdc9" providerId="LiveId" clId="{6BBCE5C1-CA90-4BF3-9775-CECCDDA8CADA}" dt="2023-02-21T20:07:35.708" v="29" actId="20577"/>
          <ac:spMkLst>
            <pc:docMk/>
            <pc:sldMk cId="1891831256" sldId="341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6BBCE5C1-CA90-4BF3-9775-CECCDDA8CADA}" dt="2023-02-21T20:08:00.796" v="36" actId="1076"/>
        <pc:sldMkLst>
          <pc:docMk/>
          <pc:sldMk cId="689889463" sldId="342"/>
        </pc:sldMkLst>
        <pc:spChg chg="mod">
          <ac:chgData name="Robyn Cook-Ritchie" userId="bd6a7c089da4cdc9" providerId="LiveId" clId="{6BBCE5C1-CA90-4BF3-9775-CECCDDA8CADA}" dt="2023-02-21T20:08:00.796" v="36" actId="1076"/>
          <ac:spMkLst>
            <pc:docMk/>
            <pc:sldMk cId="689889463" sldId="342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6BBCE5C1-CA90-4BF3-9775-CECCDDA8CADA}" dt="2023-02-21T20:07:40.899" v="30" actId="12"/>
        <pc:sldMkLst>
          <pc:docMk/>
          <pc:sldMk cId="4106458192" sldId="344"/>
        </pc:sldMkLst>
        <pc:spChg chg="mod">
          <ac:chgData name="Robyn Cook-Ritchie" userId="bd6a7c089da4cdc9" providerId="LiveId" clId="{6BBCE5C1-CA90-4BF3-9775-CECCDDA8CADA}" dt="2023-02-21T20:07:40.899" v="30" actId="12"/>
          <ac:spMkLst>
            <pc:docMk/>
            <pc:sldMk cId="4106458192" sldId="344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6BBCE5C1-CA90-4BF3-9775-CECCDDA8CADA}" dt="2023-02-21T20:07:46.658" v="32" actId="20577"/>
        <pc:sldMkLst>
          <pc:docMk/>
          <pc:sldMk cId="3029531559" sldId="345"/>
        </pc:sldMkLst>
        <pc:spChg chg="mod">
          <ac:chgData name="Robyn Cook-Ritchie" userId="bd6a7c089da4cdc9" providerId="LiveId" clId="{6BBCE5C1-CA90-4BF3-9775-CECCDDA8CADA}" dt="2023-02-21T20:07:46.658" v="32" actId="20577"/>
          <ac:spMkLst>
            <pc:docMk/>
            <pc:sldMk cId="3029531559" sldId="345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6BBCE5C1-CA90-4BF3-9775-CECCDDA8CADA}" dt="2023-02-21T20:07:52.991" v="34" actId="1076"/>
        <pc:sldMkLst>
          <pc:docMk/>
          <pc:sldMk cId="1531672507" sldId="346"/>
        </pc:sldMkLst>
        <pc:spChg chg="mod">
          <ac:chgData name="Robyn Cook-Ritchie" userId="bd6a7c089da4cdc9" providerId="LiveId" clId="{6BBCE5C1-CA90-4BF3-9775-CECCDDA8CADA}" dt="2023-02-21T20:07:52.991" v="34" actId="1076"/>
          <ac:spMkLst>
            <pc:docMk/>
            <pc:sldMk cId="1531672507" sldId="346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4088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youtu.be/HG68Ymazo18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Get Set for</a:t>
            </a:r>
            <a:br>
              <a:rPr lang="en-CA" dirty="0"/>
            </a:br>
            <a:r>
              <a:rPr lang="en-CA" dirty="0"/>
              <a:t>Customer Service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2400" b="1" dirty="0"/>
              <a:t>SESSION 9</a:t>
            </a:r>
          </a:p>
        </p:txBody>
      </p:sp>
    </p:spTree>
    <p:extLst>
      <p:ext uri="{BB962C8B-B14F-4D97-AF65-F5344CB8AC3E}">
        <p14:creationId xmlns:p14="http://schemas.microsoft.com/office/powerpoint/2010/main" val="3721318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Activities / Volunteer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Employers like to see applicants who are involved in community activities. </a:t>
            </a:r>
          </a:p>
          <a:p>
            <a:r>
              <a:rPr lang="en-US" dirty="0"/>
              <a:t>In this section you can include any organizations you are a part of, or volunteer work you have done or are still currently doing.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88590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Summary of Skills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section is sometimes included to list any special skills you may have that were not captured somewhere else on the resume. </a:t>
            </a:r>
          </a:p>
          <a:p>
            <a:r>
              <a:rPr lang="en-US" dirty="0"/>
              <a:t>For example, how many words you can type per minute, or if you speak more than one language.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70183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common practice to state, “references available upon request” at the bottom of your resume. </a:t>
            </a:r>
          </a:p>
          <a:p>
            <a:r>
              <a:rPr lang="en-US" dirty="0"/>
              <a:t>Make sure to prepare list of at least 3 references to take with you to an interview.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137216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Resume Tips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Proofread your resume multiple times. </a:t>
            </a:r>
          </a:p>
          <a:p>
            <a:r>
              <a:rPr lang="en-US" dirty="0"/>
              <a:t>Have other people proofread it. </a:t>
            </a:r>
          </a:p>
          <a:p>
            <a:r>
              <a:rPr lang="en-US" dirty="0"/>
              <a:t>An employer will disregard your resume if a single spelling or punctuation error is found.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68800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Resume Tips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Limit your resume to one page.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924356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Resume Tips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1 inch margins around the outside of the page. </a:t>
            </a:r>
          </a:p>
          <a:p>
            <a:r>
              <a:rPr lang="en-US" dirty="0"/>
              <a:t>Use 12 point font and a professional font style such as Arial, Calibri or Times New Roman.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639097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Resume Tips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Make sure you adjust the spacing so your resume is easy to read.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711484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Resume Tips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Ensure your resume is in chronological order, starting with most recent.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518942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Resume Tips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Always tell the truth. If you exaggerate or lie, you will be caught in a job interview.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423796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1627" y="1905000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Fill the resume builder chart on page 83 in your workbook to start the process of writing a resume.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11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92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572351"/>
            <a:ext cx="8911687" cy="1280890"/>
          </a:xfrm>
        </p:spPr>
        <p:txBody>
          <a:bodyPr/>
          <a:lstStyle/>
          <a:p>
            <a:r>
              <a:rPr lang="en-CA" dirty="0"/>
              <a:t>Session 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1714" y="1719532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 this session you will develop the following skills for success:</a:t>
            </a: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966207"/>
              </p:ext>
            </p:extLst>
          </p:nvPr>
        </p:nvGraphicFramePr>
        <p:xfrm>
          <a:off x="1881846" y="2398423"/>
          <a:ext cx="7861074" cy="3661509"/>
        </p:xfrm>
        <a:graphic>
          <a:graphicData uri="http://schemas.openxmlformats.org/drawingml/2006/table">
            <a:tbl>
              <a:tblPr firstRow="1" firstCol="1" bandRow="1"/>
              <a:tblGrid>
                <a:gridCol w="1706736">
                  <a:extLst>
                    <a:ext uri="{9D8B030D-6E8A-4147-A177-3AD203B41FA5}">
                      <a16:colId xmlns:a16="http://schemas.microsoft.com/office/drawing/2014/main" val="806736194"/>
                    </a:ext>
                  </a:extLst>
                </a:gridCol>
                <a:gridCol w="6154338">
                  <a:extLst>
                    <a:ext uri="{9D8B030D-6E8A-4147-A177-3AD203B41FA5}">
                      <a16:colId xmlns:a16="http://schemas.microsoft.com/office/drawing/2014/main" val="266504203"/>
                    </a:ext>
                  </a:extLst>
                </a:gridCol>
              </a:tblGrid>
              <a:tr h="5633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Adaptability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ability to adjust your behaviour when applying for and interviewing for a customer service job.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7706536"/>
                  </a:ext>
                </a:extLst>
              </a:tr>
              <a:tr h="5633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Communication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share and receive information both verbally and written to enhance your resume and interview skills. 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6207739"/>
                  </a:ext>
                </a:extLst>
              </a:tr>
              <a:tr h="8449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Creativity &amp; Innovation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creativity and innovation skills when preparing a customer service resume and practicing for a job interview. 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302765"/>
                  </a:ext>
                </a:extLst>
              </a:tr>
              <a:tr h="5633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Digital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digital skills while preparing a resume, cover letter and references sheet. 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6610385"/>
                  </a:ext>
                </a:extLst>
              </a:tr>
              <a:tr h="5633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find, read and understand information from various sources.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7440256"/>
                  </a:ext>
                </a:extLst>
              </a:tr>
              <a:tr h="5633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writing skills while writing resumes and cover letters.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48527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75137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Cover Letters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cover letter is a document that accompanies your resume. </a:t>
            </a:r>
          </a:p>
          <a:p>
            <a:r>
              <a:rPr lang="en-US" dirty="0"/>
              <a:t>It introduces you to the employer and outlines your qualifications for the job.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780513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Cover Letters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cover letter is not always required by an employer when applying for a job. </a:t>
            </a:r>
          </a:p>
          <a:p>
            <a:r>
              <a:rPr lang="en-US" dirty="0"/>
              <a:t>Be sure to read the job posting carefully so you know what elements are required when applying.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477216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Cover Letters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cover letter generally has 3 paragraphs:</a:t>
            </a:r>
            <a:endParaRPr lang="en-CA" dirty="0"/>
          </a:p>
          <a:p>
            <a:pPr lvl="1"/>
            <a:r>
              <a:rPr lang="en-CA" dirty="0"/>
              <a:t>Introduction</a:t>
            </a:r>
          </a:p>
          <a:p>
            <a:pPr lvl="1"/>
            <a:r>
              <a:rPr lang="en-CA" dirty="0"/>
              <a:t>Body</a:t>
            </a:r>
          </a:p>
          <a:p>
            <a:pPr lvl="1"/>
            <a:r>
              <a:rPr lang="en-CA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14389528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Introduction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Introduce yourself</a:t>
            </a:r>
            <a:endParaRPr lang="en-CA" sz="1800" dirty="0"/>
          </a:p>
          <a:p>
            <a:r>
              <a:rPr lang="en-US" dirty="0"/>
              <a:t>Explains the purpose of the letter</a:t>
            </a:r>
            <a:endParaRPr lang="en-CA" sz="1800" dirty="0"/>
          </a:p>
          <a:p>
            <a:r>
              <a:rPr lang="en-US" dirty="0"/>
              <a:t>Explains why the employer should hire you</a:t>
            </a:r>
            <a:endParaRPr lang="en-CA" sz="1800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416324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Body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Highlights your skills, education and work experience relevant to the job you are applying for.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488512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Conclusion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Thank the employer for considering you.</a:t>
            </a:r>
            <a:endParaRPr lang="en-CA" sz="1800" dirty="0"/>
          </a:p>
          <a:p>
            <a:r>
              <a:rPr lang="en-US" dirty="0"/>
              <a:t>Express your enthusiasm for meeting with the employer in person.</a:t>
            </a:r>
            <a:endParaRPr lang="en-CA" sz="1800" dirty="0"/>
          </a:p>
          <a:p>
            <a:r>
              <a:rPr lang="en-US" dirty="0"/>
              <a:t>Include your contact information.</a:t>
            </a:r>
            <a:endParaRPr lang="en-CA" sz="1800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394957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587" y="221558"/>
            <a:ext cx="6083328" cy="6322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3772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Job Interviews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If you are asked to attend a job interview, you have some work to do.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95660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Job Interviews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of all, be accommodating to the employer. </a:t>
            </a:r>
          </a:p>
          <a:p>
            <a:r>
              <a:rPr lang="en-US" dirty="0"/>
              <a:t>Do everything you can to attend the appointment you are offered. </a:t>
            </a:r>
          </a:p>
          <a:p>
            <a:r>
              <a:rPr lang="en-US" dirty="0"/>
              <a:t>When you have an interview scheduled, get to work with preparations.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501518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Job Interview Tips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Prepare thoroughly: Do some research on the company you are applying to. </a:t>
            </a:r>
          </a:p>
          <a:p>
            <a:r>
              <a:rPr lang="en-US" dirty="0"/>
              <a:t>Make sure you understand what they do and what their values and philosophies are.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06188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641363"/>
            <a:ext cx="8911687" cy="1280890"/>
          </a:xfrm>
        </p:spPr>
        <p:txBody>
          <a:bodyPr/>
          <a:lstStyle/>
          <a:p>
            <a:r>
              <a:rPr lang="en-CA" dirty="0"/>
              <a:t>Resumes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0156" y="2064589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resume is a one-page summary of your skills, education and experience.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229103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Job Interview Tips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Make a good first impression. </a:t>
            </a:r>
          </a:p>
          <a:p>
            <a:r>
              <a:rPr lang="en-US" dirty="0"/>
              <a:t>This might include: </a:t>
            </a:r>
          </a:p>
          <a:p>
            <a:pPr lvl="1"/>
            <a:r>
              <a:rPr lang="en-US" dirty="0"/>
              <a:t>Being punctual </a:t>
            </a:r>
          </a:p>
          <a:p>
            <a:pPr lvl="1"/>
            <a:r>
              <a:rPr lang="en-US" dirty="0"/>
              <a:t>Being prepared (bringing references and a copy of your resume with you) </a:t>
            </a:r>
          </a:p>
          <a:p>
            <a:pPr lvl="1"/>
            <a:r>
              <a:rPr lang="en-US" dirty="0"/>
              <a:t>Dressing professionally </a:t>
            </a:r>
          </a:p>
          <a:p>
            <a:pPr lvl="1"/>
            <a:r>
              <a:rPr lang="en-US" dirty="0"/>
              <a:t>Showing enthusiasm for the opportunity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00518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Job Interview Tips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Run offense, not defense: </a:t>
            </a:r>
          </a:p>
          <a:p>
            <a:pPr lvl="1"/>
            <a:r>
              <a:rPr lang="en-US" dirty="0"/>
              <a:t>This means asking open ended questions so you can control the direction of the interview.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684706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Job Interview Tips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Turn off your cell phone.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161439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Job Interview Tips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Use positive body language. </a:t>
            </a:r>
          </a:p>
          <a:p>
            <a:pPr lvl="1"/>
            <a:r>
              <a:rPr lang="en-US" dirty="0"/>
              <a:t>This might include a smile and avoid crossing your arms.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685618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Job Interview Tips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Do not bring drinks or food into the interview with you.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779192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Video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Watch the video “Top Interview Tips: Common Questions, Nonverbal Communications and More” for more interview tips for success. </a:t>
            </a:r>
            <a:endParaRPr lang="en-CA" dirty="0"/>
          </a:p>
          <a:p>
            <a:pPr marL="0" indent="0">
              <a:buNone/>
            </a:pPr>
            <a:r>
              <a:rPr lang="en-US" u="sng" dirty="0">
                <a:hlinkClick r:id="rId2"/>
              </a:rPr>
              <a:t>https://youtu.be/HG68Ymazo18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7621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1165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4978" y="1905000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Answer the practice interview questions </a:t>
            </a:r>
            <a:r>
              <a:rPr lang="en-CA" dirty="0"/>
              <a:t>on pages 86-87 in your workbook.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1729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4729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 the end of your interview, you will usually be asked if you have any questions. </a:t>
            </a:r>
          </a:p>
          <a:p>
            <a:r>
              <a:rPr lang="en-US" dirty="0"/>
              <a:t>It is a good idea to have your own questions prepared. </a:t>
            </a:r>
          </a:p>
          <a:p>
            <a:r>
              <a:rPr lang="en-US" dirty="0"/>
              <a:t>As a group, discuss some possible questions to ask the employer.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155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8312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reference is a person who can confirm that you have the skills and qualifications needed for a specific job. </a:t>
            </a:r>
          </a:p>
          <a:p>
            <a:r>
              <a:rPr lang="en-US" dirty="0"/>
              <a:t>Employers will usually ask you for 3 references. </a:t>
            </a:r>
          </a:p>
          <a:p>
            <a:r>
              <a:rPr lang="en-US" dirty="0"/>
              <a:t>They may call or email your references to ask questions about you and your work history.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6839304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References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reference can be:</a:t>
            </a:r>
            <a:endParaRPr lang="en-CA" dirty="0"/>
          </a:p>
          <a:p>
            <a:pPr lvl="1"/>
            <a:r>
              <a:rPr lang="en-US" dirty="0"/>
              <a:t>A manager or supervisor you have worked with</a:t>
            </a:r>
            <a:endParaRPr lang="en-CA" dirty="0"/>
          </a:p>
          <a:p>
            <a:pPr lvl="1"/>
            <a:r>
              <a:rPr lang="en-US" dirty="0"/>
              <a:t>A teacher or religious leader who knows you well and can verify your skills and qualities</a:t>
            </a:r>
            <a:endParaRPr lang="en-CA" dirty="0"/>
          </a:p>
          <a:p>
            <a:pPr lvl="1"/>
            <a:r>
              <a:rPr lang="en-US" dirty="0"/>
              <a:t>A customer or client who likes the work you have done</a:t>
            </a:r>
            <a:endParaRPr lang="en-CA" dirty="0"/>
          </a:p>
          <a:p>
            <a:pPr lvl="1"/>
            <a:r>
              <a:rPr lang="en-US" dirty="0"/>
              <a:t>A volunteer supervisor you have worked with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06458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a good idea to spend a good amount of time creating, editing and proofreading your resume. </a:t>
            </a:r>
          </a:p>
          <a:p>
            <a:r>
              <a:rPr lang="en-US" dirty="0"/>
              <a:t>A resume is your advertisement. </a:t>
            </a:r>
          </a:p>
          <a:p>
            <a:r>
              <a:rPr lang="en-US" dirty="0"/>
              <a:t>A strong resume is the key to finding good jobs.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646356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References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When you are choosing references, there are some things you should and shouldn’t do.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2953155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 Review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7507" y="1825022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Review the chart on page 88 in your workbook and the following slide and discuss the dos and don’ts of choosing references.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8331" y="624110"/>
            <a:ext cx="560881" cy="56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67250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6650490"/>
              </p:ext>
            </p:extLst>
          </p:nvPr>
        </p:nvGraphicFramePr>
        <p:xfrm>
          <a:off x="2001292" y="844940"/>
          <a:ext cx="8775564" cy="3988318"/>
        </p:xfrm>
        <a:graphic>
          <a:graphicData uri="http://schemas.openxmlformats.org/drawingml/2006/table">
            <a:tbl>
              <a:tblPr firstRow="1" firstCol="1" bandRow="1"/>
              <a:tblGrid>
                <a:gridCol w="4387782">
                  <a:extLst>
                    <a:ext uri="{9D8B030D-6E8A-4147-A177-3AD203B41FA5}">
                      <a16:colId xmlns:a16="http://schemas.microsoft.com/office/drawing/2014/main" val="3889692463"/>
                    </a:ext>
                  </a:extLst>
                </a:gridCol>
                <a:gridCol w="4387782">
                  <a:extLst>
                    <a:ext uri="{9D8B030D-6E8A-4147-A177-3AD203B41FA5}">
                      <a16:colId xmlns:a16="http://schemas.microsoft.com/office/drawing/2014/main" val="2480003502"/>
                    </a:ext>
                  </a:extLst>
                </a:gridCol>
              </a:tblGrid>
              <a:tr h="3625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Dos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Don’ts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5833790"/>
                  </a:ext>
                </a:extLst>
              </a:tr>
              <a:tr h="7251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Choose references who are work related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Don’t include family and friends as references. 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5149636"/>
                  </a:ext>
                </a:extLst>
              </a:tr>
              <a:tr h="10877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Ask people if you can use them as a reference before giving their information to a prospective employer.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Don’t put anyone on your list before you speak to them. 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6818147"/>
                  </a:ext>
                </a:extLst>
              </a:tr>
              <a:tr h="7251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Choose at least 3 references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Don’t forget to verify their contact information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7120734"/>
                  </a:ext>
                </a:extLst>
              </a:tr>
              <a:tr h="10877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Confirm your references contact information before giving it to an employer.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Don’t write the names of your references on your resume. 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1471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342518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4978" y="2073216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Use the remainder of class time to work on your resume and/or cover letter.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7138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88946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9315" y="1872343"/>
            <a:ext cx="8915400" cy="44088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8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705112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Some common features a resume should include are…..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20895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Heading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heading should include your personal information; your name, address and contact information.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79799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Objective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Generally a one sentence explanation of the type of job you are seeking. </a:t>
            </a:r>
          </a:p>
          <a:p>
            <a:r>
              <a:rPr lang="en-US" dirty="0"/>
              <a:t>If you are applying to multiple jobs, change the objective to match each type of job. </a:t>
            </a:r>
          </a:p>
          <a:p>
            <a:r>
              <a:rPr lang="en-US" dirty="0"/>
              <a:t>If you are not sure about the specific jobs available, write about your areas of interest.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37163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Education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this section you should list education you have completed or are in the process of completing. </a:t>
            </a:r>
          </a:p>
          <a:p>
            <a:r>
              <a:rPr lang="en-US" dirty="0"/>
              <a:t>Include graduation dates or indicate you are presently enrolled still.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09026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Work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this section, you should include previous employers, job title, location and employment start and finish dates. </a:t>
            </a:r>
          </a:p>
          <a:p>
            <a:r>
              <a:rPr lang="en-US" dirty="0"/>
              <a:t>When using dates, a year will suffice, unless the employment start and finish dates occurred within the same year; in that case, include a month.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61034886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282</TotalTime>
  <Words>1272</Words>
  <Application>Microsoft Office PowerPoint</Application>
  <PresentationFormat>Widescreen</PresentationFormat>
  <Paragraphs>145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9" baseType="lpstr">
      <vt:lpstr>Arial</vt:lpstr>
      <vt:lpstr>Calibri</vt:lpstr>
      <vt:lpstr>Century Gothic</vt:lpstr>
      <vt:lpstr>Wingdings 3</vt:lpstr>
      <vt:lpstr>Wisp</vt:lpstr>
      <vt:lpstr>Get Set for Customer Service</vt:lpstr>
      <vt:lpstr>Session 9</vt:lpstr>
      <vt:lpstr>Resumes</vt:lpstr>
      <vt:lpstr>Resumes</vt:lpstr>
      <vt:lpstr>Resumes</vt:lpstr>
      <vt:lpstr>Heading</vt:lpstr>
      <vt:lpstr>Objective</vt:lpstr>
      <vt:lpstr>Education</vt:lpstr>
      <vt:lpstr>Work Experience</vt:lpstr>
      <vt:lpstr>Activities / Volunteer Work</vt:lpstr>
      <vt:lpstr>Summary of Skills</vt:lpstr>
      <vt:lpstr>References</vt:lpstr>
      <vt:lpstr>Resume Tips </vt:lpstr>
      <vt:lpstr>Resume Tips </vt:lpstr>
      <vt:lpstr>Resume Tips </vt:lpstr>
      <vt:lpstr>Resume Tips </vt:lpstr>
      <vt:lpstr>Resume Tips </vt:lpstr>
      <vt:lpstr>Resume Tips </vt:lpstr>
      <vt:lpstr>Activity </vt:lpstr>
      <vt:lpstr>Cover Letters</vt:lpstr>
      <vt:lpstr>Cover Letters</vt:lpstr>
      <vt:lpstr>Cover Letters</vt:lpstr>
      <vt:lpstr>Introduction </vt:lpstr>
      <vt:lpstr>Body </vt:lpstr>
      <vt:lpstr>Conclusion </vt:lpstr>
      <vt:lpstr>PowerPoint Presentation</vt:lpstr>
      <vt:lpstr>Job Interviews</vt:lpstr>
      <vt:lpstr>Job Interviews</vt:lpstr>
      <vt:lpstr>Job Interview Tips</vt:lpstr>
      <vt:lpstr>Job Interview Tips</vt:lpstr>
      <vt:lpstr>Job Interview Tips</vt:lpstr>
      <vt:lpstr>Job Interview Tips</vt:lpstr>
      <vt:lpstr>Job Interview Tips</vt:lpstr>
      <vt:lpstr>Job Interview Tips</vt:lpstr>
      <vt:lpstr>Video</vt:lpstr>
      <vt:lpstr>Activity </vt:lpstr>
      <vt:lpstr>Discuss </vt:lpstr>
      <vt:lpstr>References</vt:lpstr>
      <vt:lpstr>References </vt:lpstr>
      <vt:lpstr>References </vt:lpstr>
      <vt:lpstr> Review </vt:lpstr>
      <vt:lpstr>PowerPoint Presentation</vt:lpstr>
      <vt:lpstr>Activity </vt:lpstr>
      <vt:lpstr>PowerPoint Presentation</vt:lpstr>
    </vt:vector>
  </TitlesOfParts>
  <Company>Grand Erie District School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Set for Office Administration</dc:title>
  <dc:creator>Kari Dumesnil</dc:creator>
  <cp:lastModifiedBy>Robyn Cook-Ritchie</cp:lastModifiedBy>
  <cp:revision>32</cp:revision>
  <dcterms:created xsi:type="dcterms:W3CDTF">2023-02-01T20:29:48Z</dcterms:created>
  <dcterms:modified xsi:type="dcterms:W3CDTF">2023-02-21T20:08:02Z</dcterms:modified>
</cp:coreProperties>
</file>